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5" r:id="rId2"/>
    <p:sldId id="269" r:id="rId3"/>
    <p:sldId id="348" r:id="rId4"/>
    <p:sldId id="329" r:id="rId5"/>
    <p:sldId id="268" r:id="rId6"/>
    <p:sldId id="290" r:id="rId7"/>
    <p:sldId id="325" r:id="rId8"/>
    <p:sldId id="323" r:id="rId9"/>
    <p:sldId id="334" r:id="rId10"/>
    <p:sldId id="335" r:id="rId11"/>
    <p:sldId id="336" r:id="rId12"/>
    <p:sldId id="337" r:id="rId13"/>
    <p:sldId id="338" r:id="rId14"/>
    <p:sldId id="326" r:id="rId15"/>
    <p:sldId id="339" r:id="rId16"/>
    <p:sldId id="340" r:id="rId17"/>
    <p:sldId id="341" r:id="rId18"/>
    <p:sldId id="342" r:id="rId19"/>
    <p:sldId id="343" r:id="rId20"/>
    <p:sldId id="344" r:id="rId21"/>
    <p:sldId id="346" r:id="rId22"/>
    <p:sldId id="345" r:id="rId23"/>
    <p:sldId id="347" r:id="rId24"/>
    <p:sldId id="296" r:id="rId25"/>
    <p:sldId id="289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47C1"/>
    <a:srgbClr val="69BFFF"/>
    <a:srgbClr val="ED9393"/>
    <a:srgbClr val="E5E6E8"/>
    <a:srgbClr val="EBF1F9"/>
    <a:srgbClr val="B28659"/>
    <a:srgbClr val="E5D8C9"/>
    <a:srgbClr val="FDC467"/>
    <a:srgbClr val="05264E"/>
    <a:srgbClr val="3F668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71654" autoAdjust="0"/>
  </p:normalViewPr>
  <p:slideViewPr>
    <p:cSldViewPr snapToGrid="0" showGuides="1">
      <p:cViewPr varScale="1">
        <p:scale>
          <a:sx n="109" d="100"/>
          <a:sy n="109" d="100"/>
        </p:scale>
        <p:origin x="108" y="1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AA65EA-7CC2-4606-9F91-C4DAE2776A80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046F8-9B5C-4287-BF3D-9B6B1A8DE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321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723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130A9-D705-D58D-CA88-D39DE45EE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DF7CFD2-20BB-7B45-5C2A-97986F958F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C37946-3C84-7BE9-8BB5-AE66433DEE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35982E-E169-8CD8-C0CC-5B47541CA4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13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90FBC-5E7A-1DD1-59FF-22C4C7801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337D3E-A64C-11A8-6EAD-8880B66F78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3C857FE-B5E7-690D-CBAC-83CB916B48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5BEADC-CF95-A782-B815-F5E9C2B43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273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13575-B76F-BA56-A17A-D41DFE496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25E991B-559C-37B9-A5B7-53ECD3089E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DEAB954-FB6D-ED80-B611-EA6C19A5E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64B82F-D732-000C-092F-ABD25984B2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305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98FD6-FD0A-DF0B-AD7F-481353196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85F5E1A-BDEA-45E9-BB3D-4D8DD0E2DB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BDC69C8-055F-49B2-8954-D382350712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C5C2E6-0527-7AD2-91A2-CB794D043E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253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0EAA1-DC62-2937-AF6E-E37E3F7DC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86D3C06-5261-38D6-C016-18E03AA90A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58D1C2-150F-706F-E69C-A77481AE38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9D5ABE-28CD-29F0-D6CE-B2453050F7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751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A4BF9-834A-C1F8-341A-20D66A854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6C4183-DA70-F2C9-1C5E-D31CF0236F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6FBB94-44D6-2133-251E-15E3EA21D5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FF7A29-D633-286A-ABC4-235016809B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13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C948B-42DB-F159-FD3A-F917AE2BC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1AF167-CAA6-796B-5815-E3DC0E5423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8344F8-E75C-10E1-5F24-B0382F9EE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B32250-E278-CAC6-D26E-1FF751A90B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568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B6B7-9287-7501-CDA6-8356E75D1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1D7789-CFE6-22C9-EB44-6E3D7665C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BCA949-B4EE-25C2-426F-595ACA294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007A88-52D3-3EFF-6853-3025E40E3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6BC29-0782-692B-304F-89DC72FBA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681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9D579-00AE-5EB2-F99B-B5118D1A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55C236-4919-F27E-161B-2618B810E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50B109-2960-D7CB-5E6F-57AECDDDF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1F961B-86A3-5132-CCE4-45ED29E16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1260B2-A146-9DBC-FB7C-6F60E73FF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64D54C-F997-D8B8-74D2-AB628B04D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163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8DFA3-D2CC-FBAB-2AE8-7A314CAD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D4F396-6EAC-6880-AA87-59D44962F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D042A8-CF81-6626-654A-EE5786EAC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3A36F7-0E5B-DBD2-EF15-F210CCA6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C8737-238B-D8A9-1420-12802A9D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200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84FF23-7ABB-49BB-D119-51FE28A2E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BDEF98-4A52-6662-C087-4190721C5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659EE8-A640-0457-20DC-92E4B93F7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C4BB77-F193-DE60-5953-7CA99061C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CD83F9-8415-B2E6-F442-879A4C96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287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51A7B-D5FE-E441-1503-91AF076D6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000A57-4BB1-90D7-9A6F-399D5430C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3EAFB6-44BA-E6B2-C394-EB915A575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94A2A9-EF85-F2CE-0E94-15AC95BC5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D47C0A-61DE-4EB3-4C1C-FDA46671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439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154BB-20A3-CAF0-686B-B87A7432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FB4176-3627-D703-6C6F-BF6938C7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68E5FC-7C90-5052-94EC-78ABBF81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6C6064-42CE-B7E9-D268-47E8C8E8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5A491B-103B-2BEB-4AFA-C1149FE1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82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1A283-EE82-2C1A-3DA4-5131DF8D8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9504A-82A1-8D8D-DB0C-A3F6CE009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C1AA47-FE1A-F9B3-105E-E3DE94411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2B48DB-2625-D595-9982-4E277A909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60D0E9-6408-E72F-5A9E-02D559090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63F2CC-AC0B-8AD8-60B2-0C974AAA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799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39A44-D23A-E98F-5492-82E39FEA5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ED3B6F-DAB5-38C5-EAB5-332D1F797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D0471C-09F6-6FBC-00AE-7D7683D53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C3F245-0C6E-5337-99FE-2DB8E13CA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413AE-1364-179C-0373-36D252B32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704AEA-C494-2E03-3B01-73CE7B7F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56CD5B-6725-83FA-35FC-6319E8707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B4BA56-7D94-13F6-4971-F4E916F8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2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46BDB7-52D3-4377-FC5B-806634CA3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58B586-6E44-28D3-3558-CEB38859F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A1FB35-9E80-F6A9-5490-14E8FAF50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A01088-6933-5538-11A5-6BB49279F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162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853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C51DE-5A41-F314-C453-F725B45A9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9DD596-2CCB-3461-E3EE-D89B9E917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9492C6-90F1-1929-CD62-B6132DDA3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041367-1003-D118-3265-9249393BC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068455-54A1-1FAB-47F3-AEEB17574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2310E8-74A8-D020-ECCC-362B07437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206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1D6A35-C29A-91D9-7077-51A94C9D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898BF4-8F32-286F-7AF2-A0029B68C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2434C5-2B47-D752-A204-67601BFAC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7CD8D-5FF8-45F7-B5D9-86A8A4C3B6A4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22951-7931-3231-4230-D2618278F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4E29E1-F9E7-D4A1-6075-B039DA756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683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일렉트릭 블루, 스크린샷, 마조렐 블루, 사각형이(가) 표시된 사진&#10;&#10;자동 생성된 설명">
            <a:extLst>
              <a:ext uri="{FF2B5EF4-FFF2-40B4-BE49-F238E27FC236}">
                <a16:creationId xmlns:a16="http://schemas.microsoft.com/office/drawing/2014/main" id="{7BE6E4B8-7A1C-0C8B-910B-3ADD70DA3E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AA2631-352C-65FE-0219-3B4174D002DE}"/>
              </a:ext>
            </a:extLst>
          </p:cNvPr>
          <p:cNvSpPr txBox="1"/>
          <p:nvPr/>
        </p:nvSpPr>
        <p:spPr>
          <a:xfrm>
            <a:off x="2301880" y="2767280"/>
            <a:ext cx="75882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bg1"/>
                </a:solidFill>
              </a:rPr>
              <a:t>신입생 </a:t>
            </a:r>
            <a:r>
              <a:rPr lang="en-US" altLang="ko-KR" sz="8000" b="1" dirty="0">
                <a:solidFill>
                  <a:schemeClr val="bg1"/>
                </a:solidFill>
              </a:rPr>
              <a:t>Java </a:t>
            </a:r>
            <a:r>
              <a:rPr lang="ko-KR" altLang="en-US" sz="8000" b="1" dirty="0">
                <a:solidFill>
                  <a:schemeClr val="bg1"/>
                </a:solidFill>
              </a:rPr>
              <a:t>교육</a:t>
            </a:r>
            <a:endParaRPr lang="en-US" altLang="ko-KR" sz="8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D3EC3-3C78-52B6-A885-B7CACDBE48C7}"/>
              </a:ext>
            </a:extLst>
          </p:cNvPr>
          <p:cNvSpPr txBox="1"/>
          <p:nvPr/>
        </p:nvSpPr>
        <p:spPr>
          <a:xfrm>
            <a:off x="4400661" y="5189586"/>
            <a:ext cx="3390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교육부장   </a:t>
            </a:r>
            <a:r>
              <a:rPr lang="en-US" altLang="ko-KR" sz="2800" dirty="0">
                <a:solidFill>
                  <a:schemeClr val="bg1"/>
                </a:solidFill>
              </a:rPr>
              <a:t>20 </a:t>
            </a:r>
            <a:r>
              <a:rPr lang="ko-KR" altLang="en-US" sz="2800" dirty="0">
                <a:solidFill>
                  <a:schemeClr val="bg1"/>
                </a:solidFill>
              </a:rPr>
              <a:t>이어진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FE2250-E268-44F1-68C7-59038360A76B}"/>
              </a:ext>
            </a:extLst>
          </p:cNvPr>
          <p:cNvSpPr txBox="1"/>
          <p:nvPr/>
        </p:nvSpPr>
        <p:spPr>
          <a:xfrm>
            <a:off x="4014336" y="2059394"/>
            <a:ext cx="41633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2024</a:t>
            </a:r>
            <a:r>
              <a:rPr lang="ko-KR" altLang="en-US" sz="4000" b="1" dirty="0">
                <a:solidFill>
                  <a:schemeClr val="bg1"/>
                </a:solidFill>
              </a:rPr>
              <a:t>학년도 </a:t>
            </a:r>
            <a:r>
              <a:rPr lang="en-US" altLang="ko-KR" sz="4000" b="1" dirty="0">
                <a:solidFill>
                  <a:schemeClr val="bg1"/>
                </a:solidFill>
              </a:rPr>
              <a:t>1</a:t>
            </a:r>
            <a:r>
              <a:rPr lang="ko-KR" altLang="en-US" sz="4000" b="1" dirty="0">
                <a:solidFill>
                  <a:schemeClr val="bg1"/>
                </a:solidFill>
              </a:rPr>
              <a:t>학기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4F4FDB-5D76-A9C5-A013-305A5CCD8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397" y="960527"/>
            <a:ext cx="2949196" cy="9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1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F1351-2968-924F-1E4F-4DF26E853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667E25C0-C9E2-338C-8E7D-F14F344D9E1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2A72A2-2DFF-031A-EF78-3ACFC0C705B6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EDFBCC-DC00-800C-0C23-34E7565F8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62" y="1780147"/>
            <a:ext cx="5917238" cy="26314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A938E1E-B095-DD5F-3BF8-CD63D22AA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196" y="2674257"/>
            <a:ext cx="1516511" cy="41837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85C8A6D-3265-30CE-6EF6-EAD596238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0025" y="1780147"/>
            <a:ext cx="5981716" cy="393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7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DEA79-59D9-5BC0-10B0-77BC238AB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E99D438-53D7-0CAE-DC4C-128E193A047B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DA05AD-8647-9A59-7E4D-5EAFE66CA368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E83C2E-E5F1-4502-15F8-579C2A3748A5}"/>
              </a:ext>
            </a:extLst>
          </p:cNvPr>
          <p:cNvSpPr txBox="1"/>
          <p:nvPr/>
        </p:nvSpPr>
        <p:spPr>
          <a:xfrm>
            <a:off x="1724063" y="536865"/>
            <a:ext cx="22595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중첩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</a:t>
            </a:r>
          </a:p>
        </p:txBody>
      </p:sp>
      <p:sp>
        <p:nvSpPr>
          <p:cNvPr id="6" name="Text Box 20">
            <a:extLst>
              <a:ext uri="{FF2B5EF4-FFF2-40B4-BE49-F238E27FC236}">
                <a16:creationId xmlns:a16="http://schemas.microsoft.com/office/drawing/2014/main" id="{DB99382D-31FD-B913-BCC1-8E8EDD22A3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8525" y="1376530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latin typeface="견명조" pitchFamily="18" charset="-127"/>
              </a:rPr>
              <a:t>  - for</a:t>
            </a:r>
            <a:r>
              <a:rPr lang="ko-KR" altLang="en-US" sz="1800" dirty="0">
                <a:latin typeface="견명조" pitchFamily="18" charset="-127"/>
              </a:rPr>
              <a:t>문 안에 또 다른 </a:t>
            </a:r>
            <a:r>
              <a:rPr lang="en-US" altLang="ko-KR" sz="1800" dirty="0">
                <a:latin typeface="견명조" pitchFamily="18" charset="-127"/>
              </a:rPr>
              <a:t>for</a:t>
            </a:r>
            <a:r>
              <a:rPr lang="ko-KR" altLang="en-US" sz="1800" dirty="0">
                <a:latin typeface="견명조" pitchFamily="18" charset="-127"/>
              </a:rPr>
              <a:t>문을 포함시킬 수 있다</a:t>
            </a:r>
            <a:r>
              <a:rPr lang="en-US" altLang="ko-KR" sz="1800" dirty="0">
                <a:latin typeface="견명조" pitchFamily="18" charset="-127"/>
              </a:rPr>
              <a:t>.</a:t>
            </a:r>
          </a:p>
        </p:txBody>
      </p:sp>
      <p:sp>
        <p:nvSpPr>
          <p:cNvPr id="16" name="원호 15">
            <a:extLst>
              <a:ext uri="{FF2B5EF4-FFF2-40B4-BE49-F238E27FC236}">
                <a16:creationId xmlns:a16="http://schemas.microsoft.com/office/drawing/2014/main" id="{387EB6EC-274C-A231-57B2-034139E699E7}"/>
              </a:ext>
            </a:extLst>
          </p:cNvPr>
          <p:cNvSpPr/>
          <p:nvPr/>
        </p:nvSpPr>
        <p:spPr>
          <a:xfrm rot="10800000">
            <a:off x="7965711" y="1559886"/>
            <a:ext cx="1464906" cy="4709779"/>
          </a:xfrm>
          <a:prstGeom prst="arc">
            <a:avLst>
              <a:gd name="adj1" fmla="val 16947919"/>
              <a:gd name="adj2" fmla="val 4995687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Text Box 20">
            <a:extLst>
              <a:ext uri="{FF2B5EF4-FFF2-40B4-BE49-F238E27FC236}">
                <a16:creationId xmlns:a16="http://schemas.microsoft.com/office/drawing/2014/main" id="{D8432C03-5EFA-6561-8019-72B853B88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0770" y="3429000"/>
            <a:ext cx="12693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 err="1">
                <a:solidFill>
                  <a:srgbClr val="FF0000"/>
                </a:solidFill>
                <a:latin typeface="견명조" pitchFamily="18" charset="-127"/>
              </a:rPr>
              <a:t>i</a:t>
            </a:r>
            <a:r>
              <a:rPr lang="en-US" altLang="ko-KR" sz="1800" dirty="0">
                <a:solidFill>
                  <a:srgbClr val="FF0000"/>
                </a:solidFill>
                <a:latin typeface="견명조" pitchFamily="18" charset="-127"/>
              </a:rPr>
              <a:t> (0~19)</a:t>
            </a:r>
          </a:p>
        </p:txBody>
      </p:sp>
      <p:sp>
        <p:nvSpPr>
          <p:cNvPr id="18" name="원호 17">
            <a:extLst>
              <a:ext uri="{FF2B5EF4-FFF2-40B4-BE49-F238E27FC236}">
                <a16:creationId xmlns:a16="http://schemas.microsoft.com/office/drawing/2014/main" id="{367DBC35-8348-3D6D-4A23-584C62835DA1}"/>
              </a:ext>
            </a:extLst>
          </p:cNvPr>
          <p:cNvSpPr/>
          <p:nvPr/>
        </p:nvSpPr>
        <p:spPr>
          <a:xfrm rot="16200000">
            <a:off x="8591041" y="591190"/>
            <a:ext cx="1464906" cy="3175521"/>
          </a:xfrm>
          <a:prstGeom prst="arc">
            <a:avLst>
              <a:gd name="adj1" fmla="val 18917482"/>
              <a:gd name="adj2" fmla="val 2627978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Text Box 20">
            <a:extLst>
              <a:ext uri="{FF2B5EF4-FFF2-40B4-BE49-F238E27FC236}">
                <a16:creationId xmlns:a16="http://schemas.microsoft.com/office/drawing/2014/main" id="{368308FC-4052-EA01-AA6C-CE3BDA0564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83455" y="993457"/>
            <a:ext cx="12693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solidFill>
                  <a:srgbClr val="FF0000"/>
                </a:solidFill>
                <a:latin typeface="견명조" pitchFamily="18" charset="-127"/>
              </a:rPr>
              <a:t>j (1~5)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5034B3E-DEBE-5C65-FE7C-314BD8922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468" y="2911404"/>
            <a:ext cx="1678307" cy="138126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9474A60-770C-24CC-9D42-60C405939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351" y="2834459"/>
            <a:ext cx="3837876" cy="153515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1850FB9-2512-87FB-98D6-117693DE3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7144" y="1646914"/>
            <a:ext cx="1539713" cy="429629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8CB02CF-E427-426A-940F-AAFCCFBCAE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769" y="2014720"/>
            <a:ext cx="2964194" cy="356722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43B0913-F662-C138-92AD-8C4E982850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8957" y="2901985"/>
            <a:ext cx="3311813" cy="146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 animBg="1"/>
      <p:bldP spid="17" grpId="0"/>
      <p:bldP spid="17" grpId="1"/>
      <p:bldP spid="18" grpId="0" animBg="1"/>
      <p:bldP spid="19" grpId="0"/>
      <p:bldP spid="1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D1F27-E59F-B869-5248-41B199561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E2E9F46A-5875-DAF7-19A0-0D700569E0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2BA735-460B-AD9D-F2C0-307C56207226}"/>
              </a:ext>
            </a:extLst>
          </p:cNvPr>
          <p:cNvSpPr txBox="1"/>
          <p:nvPr/>
        </p:nvSpPr>
        <p:spPr>
          <a:xfrm>
            <a:off x="479503" y="412596"/>
            <a:ext cx="91743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실습문제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 dirty="0">
                <a:solidFill>
                  <a:schemeClr val="bg1"/>
                </a:solidFill>
              </a:rPr>
              <a:t>2438</a:t>
            </a:r>
            <a:r>
              <a:rPr lang="ko-KR" altLang="en-US" sz="7000" b="1" dirty="0">
                <a:solidFill>
                  <a:schemeClr val="bg1"/>
                </a:solidFill>
              </a:rPr>
              <a:t>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655FA8-4221-C2E3-CA60-88E46E628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314" y="1994743"/>
            <a:ext cx="9174306" cy="19129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31A1F5-B2BA-8CF6-42DB-B3E1E1A8D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423" y="1994743"/>
            <a:ext cx="1511891" cy="80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8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8920E-9835-FEAF-4323-34DAD267F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CA5F5B99-24A1-3948-1317-ACC0216DEA5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7A6423-B158-8AE1-DEFA-D3B884C9AE24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D6A044-C8D6-FE25-C488-ECE452317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3" y="1582147"/>
            <a:ext cx="4823878" cy="29491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2A7A1D-5C03-90CE-0C8B-E9C407754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621" y="2827241"/>
            <a:ext cx="1644379" cy="37079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33446F-307D-F204-4AD4-B7346DF88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728" y="997371"/>
            <a:ext cx="4412759" cy="527881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EA5CB7C-4469-1EC6-0CA1-347FFD23D8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8116" y="3056745"/>
            <a:ext cx="3811008" cy="208164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D9E11C4-3BF9-2602-590E-20884E54EAF6}"/>
              </a:ext>
            </a:extLst>
          </p:cNvPr>
          <p:cNvSpPr/>
          <p:nvPr/>
        </p:nvSpPr>
        <p:spPr>
          <a:xfrm>
            <a:off x="7675685" y="2941540"/>
            <a:ext cx="3332284" cy="239539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764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AEE58-4DBD-4756-B05A-ABFDD616B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C22687F0-D548-ECFA-C952-5A0F64F3933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40F991-2324-9512-B375-6AABA411261C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BECD7B-A7F6-2F60-76F2-B9898959D8FC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7D6262-2432-A019-CA0C-6309E0635976}"/>
              </a:ext>
            </a:extLst>
          </p:cNvPr>
          <p:cNvSpPr txBox="1"/>
          <p:nvPr/>
        </p:nvSpPr>
        <p:spPr>
          <a:xfrm>
            <a:off x="4996178" y="1560058"/>
            <a:ext cx="21996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while</a:t>
            </a:r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391757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5A09A-AB99-23E1-8F5E-7BCC1C861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B094D15-CCC8-F751-5888-272145DE4981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1BE057-66CB-5053-BF04-C3080550AAD3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3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0E0B96-AF88-21FC-6E37-A11C60EB535E}"/>
              </a:ext>
            </a:extLst>
          </p:cNvPr>
          <p:cNvSpPr txBox="1"/>
          <p:nvPr/>
        </p:nvSpPr>
        <p:spPr>
          <a:xfrm>
            <a:off x="1724063" y="536865"/>
            <a:ext cx="19078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while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</a:t>
            </a:r>
          </a:p>
        </p:txBody>
      </p:sp>
      <p:pic>
        <p:nvPicPr>
          <p:cNvPr id="6" name="Picture 48">
            <a:extLst>
              <a:ext uri="{FF2B5EF4-FFF2-40B4-BE49-F238E27FC236}">
                <a16:creationId xmlns:a16="http://schemas.microsoft.com/office/drawing/2014/main" id="{63ADB450-86F4-3AF5-24A2-517DEF6C6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54" y="1503446"/>
            <a:ext cx="7851691" cy="1325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62">
            <a:extLst>
              <a:ext uri="{FF2B5EF4-FFF2-40B4-BE49-F238E27FC236}">
                <a16:creationId xmlns:a16="http://schemas.microsoft.com/office/drawing/2014/main" id="{EAB55A89-D115-C440-DA47-52AD4ABCFB5C}"/>
              </a:ext>
            </a:extLst>
          </p:cNvPr>
          <p:cNvGrpSpPr>
            <a:grpSpLocks/>
          </p:cNvGrpSpPr>
          <p:nvPr/>
        </p:nvGrpSpPr>
        <p:grpSpPr bwMode="auto">
          <a:xfrm>
            <a:off x="2367213" y="3368385"/>
            <a:ext cx="3455988" cy="1331913"/>
            <a:chOff x="612" y="3186"/>
            <a:chExt cx="2177" cy="839"/>
          </a:xfrm>
        </p:grpSpPr>
        <p:sp>
          <p:nvSpPr>
            <p:cNvPr id="16" name="Rectangle 53">
              <a:extLst>
                <a:ext uri="{FF2B5EF4-FFF2-40B4-BE49-F238E27FC236}">
                  <a16:creationId xmlns:a16="http://schemas.microsoft.com/office/drawing/2014/main" id="{F9F37F32-4ED9-DAC4-8277-1081D22EA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3186"/>
              <a:ext cx="2177" cy="839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pic>
          <p:nvPicPr>
            <p:cNvPr id="17" name="Picture 61">
              <a:extLst>
                <a:ext uri="{FF2B5EF4-FFF2-40B4-BE49-F238E27FC236}">
                  <a16:creationId xmlns:a16="http://schemas.microsoft.com/office/drawing/2014/main" id="{37F355F3-9305-1C6F-02DA-9206B747DD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" y="3262"/>
              <a:ext cx="2019" cy="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" name="Group 73">
            <a:extLst>
              <a:ext uri="{FF2B5EF4-FFF2-40B4-BE49-F238E27FC236}">
                <a16:creationId xmlns:a16="http://schemas.microsoft.com/office/drawing/2014/main" id="{9CEF3F11-7255-4381-803C-254C71EC3645}"/>
              </a:ext>
            </a:extLst>
          </p:cNvPr>
          <p:cNvGrpSpPr>
            <a:grpSpLocks/>
          </p:cNvGrpSpPr>
          <p:nvPr/>
        </p:nvGrpSpPr>
        <p:grpSpPr bwMode="auto">
          <a:xfrm>
            <a:off x="5607301" y="3368385"/>
            <a:ext cx="4176712" cy="1331913"/>
            <a:chOff x="2653" y="2160"/>
            <a:chExt cx="2631" cy="839"/>
          </a:xfrm>
        </p:grpSpPr>
        <p:sp>
          <p:nvSpPr>
            <p:cNvPr id="19" name="Rectangle 67">
              <a:extLst>
                <a:ext uri="{FF2B5EF4-FFF2-40B4-BE49-F238E27FC236}">
                  <a16:creationId xmlns:a16="http://schemas.microsoft.com/office/drawing/2014/main" id="{280B5345-1119-F717-6EDB-6837613EC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7" y="2160"/>
              <a:ext cx="2177" cy="839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pic>
          <p:nvPicPr>
            <p:cNvPr id="20" name="Picture 72">
              <a:extLst>
                <a:ext uri="{FF2B5EF4-FFF2-40B4-BE49-F238E27FC236}">
                  <a16:creationId xmlns:a16="http://schemas.microsoft.com/office/drawing/2014/main" id="{83D2A2DC-3CEF-7899-F795-758D00D2DA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9" y="2296"/>
              <a:ext cx="2136" cy="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Line 70">
              <a:extLst>
                <a:ext uri="{FF2B5EF4-FFF2-40B4-BE49-F238E27FC236}">
                  <a16:creationId xmlns:a16="http://schemas.microsoft.com/office/drawing/2014/main" id="{801E831C-4196-CC78-E85C-E60F44D594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53" y="2591"/>
              <a:ext cx="61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535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F01BF-1F8C-856C-E94C-871108287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F9F7AC2D-B84C-5858-0272-8D2D8136522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D04579-D505-FF0E-C366-DF8A39E4DDBF}"/>
              </a:ext>
            </a:extLst>
          </p:cNvPr>
          <p:cNvSpPr txBox="1"/>
          <p:nvPr/>
        </p:nvSpPr>
        <p:spPr>
          <a:xfrm>
            <a:off x="479503" y="412596"/>
            <a:ext cx="962955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실습문제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 dirty="0">
                <a:solidFill>
                  <a:schemeClr val="bg1"/>
                </a:solidFill>
              </a:rPr>
              <a:t>10952</a:t>
            </a:r>
            <a:r>
              <a:rPr lang="ko-KR" altLang="en-US" sz="7000" b="1" dirty="0">
                <a:solidFill>
                  <a:schemeClr val="bg1"/>
                </a:solidFill>
              </a:rPr>
              <a:t>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6ACFFB-F936-9906-1558-E0230BB29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681" y="1994743"/>
            <a:ext cx="8991587" cy="19730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3266F37-A6E8-15E2-8976-C4539D2F6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61" y="1994743"/>
            <a:ext cx="1572920" cy="78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38C7D-3991-C7E8-F678-C746D94E1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B695F261-07EB-6512-8266-AB0265F484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66D775-8247-6144-F4AE-FA507C9B656F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B5A53E-445B-680E-A147-6B199A934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16" y="1641955"/>
            <a:ext cx="4767846" cy="30423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016D5CA-AE7B-4F4D-4277-C792A2C48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311" y="1641955"/>
            <a:ext cx="1486029" cy="47857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D0B34FC-DDCF-C4E1-AB5C-920055CA7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8220" y="1130523"/>
            <a:ext cx="4346005" cy="529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2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75580-0CEE-B556-224D-122A249E9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BEF1F9A2-B676-7723-0211-BAFDBE7474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F169DF-9325-4500-D565-A691ADAFB0AC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7AAEE7-663D-AF59-2D04-5768C76DF3BF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4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13E2DC-83BD-D650-ACE0-07CB3C672A26}"/>
              </a:ext>
            </a:extLst>
          </p:cNvPr>
          <p:cNvSpPr txBox="1"/>
          <p:nvPr/>
        </p:nvSpPr>
        <p:spPr>
          <a:xfrm>
            <a:off x="4571382" y="1560058"/>
            <a:ext cx="30492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do-while</a:t>
            </a:r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54992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24428-FA7E-83D4-16EA-4D64732F1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2A8FE3-7A63-157D-971D-A9BFACD9FCCC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EE288-2BD0-0A48-340C-F52A3CAB12B6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4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3C96EE-EDB6-53AF-CD2D-4E84717316A8}"/>
              </a:ext>
            </a:extLst>
          </p:cNvPr>
          <p:cNvSpPr txBox="1"/>
          <p:nvPr/>
        </p:nvSpPr>
        <p:spPr>
          <a:xfrm>
            <a:off x="1724063" y="536865"/>
            <a:ext cx="26693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do-while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</a:t>
            </a:r>
          </a:p>
        </p:txBody>
      </p:sp>
      <p:sp>
        <p:nvSpPr>
          <p:cNvPr id="5" name="Text Box 20">
            <a:extLst>
              <a:ext uri="{FF2B5EF4-FFF2-40B4-BE49-F238E27FC236}">
                <a16:creationId xmlns:a16="http://schemas.microsoft.com/office/drawing/2014/main" id="{91BA5232-C593-07AE-FAE0-3B40D1778F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4063" y="1838325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블럭</a:t>
            </a:r>
            <a:r>
              <a:rPr lang="en-US" altLang="ko-KR" sz="1800">
                <a:latin typeface="견명조" pitchFamily="18" charset="-127"/>
              </a:rPr>
              <a:t>{}</a:t>
            </a:r>
            <a:r>
              <a:rPr lang="ko-KR" altLang="en-US" sz="1800">
                <a:latin typeface="견명조" pitchFamily="18" charset="-127"/>
              </a:rPr>
              <a:t>이 최소한 </a:t>
            </a:r>
            <a:r>
              <a:rPr lang="en-US" altLang="ko-KR" sz="1800">
                <a:latin typeface="견명조" pitchFamily="18" charset="-127"/>
              </a:rPr>
              <a:t>1</a:t>
            </a:r>
            <a:r>
              <a:rPr lang="ko-KR" altLang="en-US" sz="1800">
                <a:latin typeface="견명조" pitchFamily="18" charset="-127"/>
              </a:rPr>
              <a:t>번 이상 수행될 것을 보장한다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7" name="Text Box 20">
            <a:extLst>
              <a:ext uri="{FF2B5EF4-FFF2-40B4-BE49-F238E27FC236}">
                <a16:creationId xmlns:a16="http://schemas.microsoft.com/office/drawing/2014/main" id="{280AD298-B82C-69E1-5505-C96E47E815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4063" y="1412875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latin typeface="견명조" pitchFamily="18" charset="-127"/>
              </a:rPr>
              <a:t>  - while</a:t>
            </a:r>
            <a:r>
              <a:rPr lang="ko-KR" altLang="en-US" sz="1800" dirty="0">
                <a:latin typeface="견명조" pitchFamily="18" charset="-127"/>
              </a:rPr>
              <a:t>문의 변형</a:t>
            </a:r>
            <a:r>
              <a:rPr lang="en-US" altLang="ko-KR" sz="1800" dirty="0">
                <a:latin typeface="견명조" pitchFamily="18" charset="-127"/>
              </a:rPr>
              <a:t>. </a:t>
            </a:r>
            <a:r>
              <a:rPr lang="ko-KR" altLang="en-US" sz="1800" dirty="0" err="1">
                <a:latin typeface="견명조" pitchFamily="18" charset="-127"/>
              </a:rPr>
              <a:t>블럭</a:t>
            </a:r>
            <a:r>
              <a:rPr lang="en-US" altLang="ko-KR" sz="1800" dirty="0">
                <a:latin typeface="견명조" pitchFamily="18" charset="-127"/>
              </a:rPr>
              <a:t>{}</a:t>
            </a:r>
            <a:r>
              <a:rPr lang="ko-KR" altLang="en-US" sz="1800" dirty="0">
                <a:latin typeface="견명조" pitchFamily="18" charset="-127"/>
              </a:rPr>
              <a:t>을 먼저 수행한 다음에 조건식을 계산한다</a:t>
            </a:r>
            <a:r>
              <a:rPr lang="en-US" altLang="ko-KR" sz="1800" dirty="0">
                <a:latin typeface="견명조" pitchFamily="18" charset="-127"/>
              </a:rPr>
              <a:t>.</a:t>
            </a:r>
          </a:p>
        </p:txBody>
      </p:sp>
      <p:pic>
        <p:nvPicPr>
          <p:cNvPr id="8" name="Picture 21">
            <a:extLst>
              <a:ext uri="{FF2B5EF4-FFF2-40B4-BE49-F238E27FC236}">
                <a16:creationId xmlns:a16="http://schemas.microsoft.com/office/drawing/2014/main" id="{0CD4022F-753F-819A-85EA-67359694F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300" y="2239962"/>
            <a:ext cx="7056438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784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6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2" y="390293"/>
            <a:ext cx="6634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68712" y="613318"/>
            <a:ext cx="2815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교육을 시작하기 앞서</a:t>
            </a:r>
            <a:r>
              <a:rPr lang="en-US" altLang="ko-KR" sz="2000" b="1" dirty="0"/>
              <a:t>…</a:t>
            </a:r>
            <a:endParaRPr lang="ko-KR" alt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CF543F-9FD1-1267-8C8C-BDBA915270E5}"/>
              </a:ext>
            </a:extLst>
          </p:cNvPr>
          <p:cNvSpPr txBox="1"/>
          <p:nvPr/>
        </p:nvSpPr>
        <p:spPr>
          <a:xfrm>
            <a:off x="568712" y="2252155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3FF2D-9766-BDB2-C8F6-75A8D7FDBCAA}"/>
              </a:ext>
            </a:extLst>
          </p:cNvPr>
          <p:cNvSpPr txBox="1"/>
          <p:nvPr/>
        </p:nvSpPr>
        <p:spPr>
          <a:xfrm>
            <a:off x="1185205" y="2252155"/>
            <a:ext cx="64876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컴퓨터프로그래밍 </a:t>
            </a:r>
            <a:r>
              <a:rPr lang="en-US" altLang="ko-KR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 </a:t>
            </a:r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강의 기반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43283-2121-4A86-1A61-65FB81456B97}"/>
              </a:ext>
            </a:extLst>
          </p:cNvPr>
          <p:cNvSpPr txBox="1"/>
          <p:nvPr/>
        </p:nvSpPr>
        <p:spPr>
          <a:xfrm>
            <a:off x="568712" y="3387346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B0A293-337D-3A25-5995-1EEFDE05CBA6}"/>
              </a:ext>
            </a:extLst>
          </p:cNvPr>
          <p:cNvSpPr txBox="1"/>
          <p:nvPr/>
        </p:nvSpPr>
        <p:spPr>
          <a:xfrm>
            <a:off x="1185205" y="3387346"/>
            <a:ext cx="58881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이론 설명 </a:t>
            </a:r>
            <a:r>
              <a:rPr lang="en-US" altLang="ko-KR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 </a:t>
            </a:r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실습 문제 풀이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FCD578-DE6D-7383-325C-08BF2EC0BF2B}"/>
              </a:ext>
            </a:extLst>
          </p:cNvPr>
          <p:cNvSpPr txBox="1"/>
          <p:nvPr/>
        </p:nvSpPr>
        <p:spPr>
          <a:xfrm>
            <a:off x="568712" y="4522537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D1E673-907A-A2DE-A558-ED65B0F00F35}"/>
              </a:ext>
            </a:extLst>
          </p:cNvPr>
          <p:cNvSpPr txBox="1"/>
          <p:nvPr/>
        </p:nvSpPr>
        <p:spPr>
          <a:xfrm>
            <a:off x="1185205" y="4522537"/>
            <a:ext cx="57534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모든 실습 문제는 </a:t>
            </a:r>
            <a:r>
              <a:rPr lang="ko-KR" altLang="en-US" sz="3000" b="1" spc="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백준에서</a:t>
            </a:r>
            <a:endParaRPr lang="ko-KR" altLang="en-US" sz="30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6F660FB4-6CDE-6CE5-2CE3-31ADFF944D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0106" y="844152"/>
            <a:ext cx="2684538" cy="49932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B389C8-B713-7158-6E11-9A67CA6A3CB8}"/>
              </a:ext>
            </a:extLst>
          </p:cNvPr>
          <p:cNvSpPr txBox="1"/>
          <p:nvPr/>
        </p:nvSpPr>
        <p:spPr>
          <a:xfrm>
            <a:off x="568712" y="5560393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08AF91-25E8-653D-E0E2-484627778323}"/>
              </a:ext>
            </a:extLst>
          </p:cNvPr>
          <p:cNvSpPr txBox="1"/>
          <p:nvPr/>
        </p:nvSpPr>
        <p:spPr>
          <a:xfrm>
            <a:off x="1185205" y="5560393"/>
            <a:ext cx="54553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교육 중 언제나 질문 가능</a:t>
            </a:r>
          </a:p>
        </p:txBody>
      </p:sp>
    </p:spTree>
    <p:extLst>
      <p:ext uri="{BB962C8B-B14F-4D97-AF65-F5344CB8AC3E}">
        <p14:creationId xmlns:p14="http://schemas.microsoft.com/office/powerpoint/2010/main" val="316121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1C147-A9F6-AA98-4D77-D56672D22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5D0AA63-517C-2E3F-C7D0-4807457A6005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6BD773-DBC7-22C3-4F6B-9BC8652F002B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4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1DEC62-A5DF-F1CC-4455-C2439AF15C6A}"/>
              </a:ext>
            </a:extLst>
          </p:cNvPr>
          <p:cNvSpPr txBox="1"/>
          <p:nvPr/>
        </p:nvSpPr>
        <p:spPr>
          <a:xfrm>
            <a:off x="1724063" y="536865"/>
            <a:ext cx="26693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do-while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</a:t>
            </a:r>
          </a:p>
        </p:txBody>
      </p:sp>
      <p:pic>
        <p:nvPicPr>
          <p:cNvPr id="6" name="내용 개체 틀 8">
            <a:extLst>
              <a:ext uri="{FF2B5EF4-FFF2-40B4-BE49-F238E27FC236}">
                <a16:creationId xmlns:a16="http://schemas.microsoft.com/office/drawing/2014/main" id="{AB673006-2C00-473A-53B3-4EE619ADA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935" y="1611655"/>
            <a:ext cx="6229450" cy="1520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3B7B3A-B2F2-7C2C-E98C-9E5D3530E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428" y="2371999"/>
            <a:ext cx="3213688" cy="4597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DE7288-DE26-1776-2E7D-A0AAE5903E8C}"/>
              </a:ext>
            </a:extLst>
          </p:cNvPr>
          <p:cNvSpPr txBox="1"/>
          <p:nvPr/>
        </p:nvSpPr>
        <p:spPr>
          <a:xfrm>
            <a:off x="1200050" y="3725658"/>
            <a:ext cx="584358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altLang="ko-KR" sz="2400" b="1" dirty="0"/>
              <a:t>-&gt; </a:t>
            </a:r>
            <a:r>
              <a:rPr lang="ko-KR" altLang="en-US" sz="2400" b="1" dirty="0"/>
              <a:t>이 예제가 </a:t>
            </a:r>
            <a:r>
              <a:rPr lang="en-US" altLang="ko-KR" sz="2400" b="1" dirty="0"/>
              <a:t>while</a:t>
            </a:r>
            <a:r>
              <a:rPr lang="ko-KR" altLang="en-US" sz="2400" b="1" dirty="0"/>
              <a:t>문이었다면</a:t>
            </a:r>
            <a:r>
              <a:rPr lang="en-US" altLang="ko-KR" sz="2400" b="1" dirty="0"/>
              <a:t>?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4B842A-72B6-6D0A-4E36-A11C3373C798}"/>
              </a:ext>
            </a:extLst>
          </p:cNvPr>
          <p:cNvSpPr/>
          <p:nvPr/>
        </p:nvSpPr>
        <p:spPr>
          <a:xfrm>
            <a:off x="7750400" y="2173692"/>
            <a:ext cx="3881744" cy="8563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F449B2B-2702-D349-6F00-81F7266C0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0050" y="4273806"/>
            <a:ext cx="6728234" cy="12440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2AA9DD-29FA-A2D6-6DA1-5F6CD69F8584}"/>
              </a:ext>
            </a:extLst>
          </p:cNvPr>
          <p:cNvSpPr txBox="1"/>
          <p:nvPr/>
        </p:nvSpPr>
        <p:spPr>
          <a:xfrm>
            <a:off x="1200050" y="5757548"/>
            <a:ext cx="584358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kumimoji="0" lang="ko-KR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출력 </a:t>
            </a:r>
            <a:r>
              <a:rPr lang="en-US" altLang="ko-KR" sz="2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476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1CC42-62E2-684F-F55C-D956E8182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CB6651E6-D0DC-D30B-FE46-2FFBC9F7ADF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114D04-E7AB-0C4A-FC3F-D3504816A2E9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BE02D9-A189-4EF7-B429-4E97E6EF9508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5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78B0BB-D399-A855-06A7-E4CC3680BA49}"/>
              </a:ext>
            </a:extLst>
          </p:cNvPr>
          <p:cNvSpPr txBox="1"/>
          <p:nvPr/>
        </p:nvSpPr>
        <p:spPr>
          <a:xfrm>
            <a:off x="3391380" y="1560058"/>
            <a:ext cx="54092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break</a:t>
            </a:r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문</a:t>
            </a:r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, continue</a:t>
            </a:r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308409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67DC1-5EA7-046E-E0A2-2806ADFED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A5C72BC-705D-D846-4EDF-8A7EBCE6ED34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CD4362-D288-4E80-B1FD-399624527B67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5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DC39B5-80B3-7F0E-4511-121F950728F3}"/>
              </a:ext>
            </a:extLst>
          </p:cNvPr>
          <p:cNvSpPr txBox="1"/>
          <p:nvPr/>
        </p:nvSpPr>
        <p:spPr>
          <a:xfrm>
            <a:off x="1724063" y="536865"/>
            <a:ext cx="19372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break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557CC38-3758-A941-C1E2-80A42CEFC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987" y="3429000"/>
            <a:ext cx="3127158" cy="27087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65F0441-1743-A204-D29C-9C4B30B353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241" y="5656949"/>
            <a:ext cx="947906" cy="3831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84D36E-522D-D1DA-55BD-F802D2D96810}"/>
              </a:ext>
            </a:extLst>
          </p:cNvPr>
          <p:cNvSpPr txBox="1"/>
          <p:nvPr/>
        </p:nvSpPr>
        <p:spPr>
          <a:xfrm>
            <a:off x="1724063" y="1090863"/>
            <a:ext cx="10952014" cy="15081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/>
              <a:t>루프 내에서 사용하여 해당 반복문을 완전히 </a:t>
            </a:r>
            <a:r>
              <a:rPr lang="ko-KR" altLang="en-US" sz="2400" b="1" dirty="0" err="1"/>
              <a:t>종료시킨</a:t>
            </a:r>
            <a:r>
              <a:rPr lang="ko-KR" altLang="en-US" sz="2400" b="1" dirty="0"/>
              <a:t> 뒤</a:t>
            </a:r>
            <a:r>
              <a:rPr lang="en-US" altLang="ko-KR" sz="2400" b="1" dirty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 err="1"/>
              <a:t>반복문</a:t>
            </a:r>
            <a:r>
              <a:rPr lang="ko-KR" altLang="en-US" sz="2400" b="1" dirty="0"/>
              <a:t> 바로 뒤에 위치한 명령문을 실행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07F59A-1762-1C62-A010-400E9A003BCB}"/>
              </a:ext>
            </a:extLst>
          </p:cNvPr>
          <p:cNvSpPr txBox="1"/>
          <p:nvPr/>
        </p:nvSpPr>
        <p:spPr>
          <a:xfrm>
            <a:off x="1725369" y="2896631"/>
            <a:ext cx="3871912" cy="6771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ko-KR" altLang="en-US" sz="2000" b="1" dirty="0"/>
              <a:t>예</a:t>
            </a:r>
            <a:r>
              <a:rPr lang="en-US" altLang="ko-KR" sz="2000" b="1" dirty="0"/>
              <a:t>) 1</a:t>
            </a:r>
            <a:r>
              <a:rPr lang="ko-KR" altLang="en-US" sz="2000" b="1" dirty="0"/>
              <a:t>부터 </a:t>
            </a:r>
            <a:r>
              <a:rPr lang="en-US" altLang="ko-KR" sz="2000" b="1" dirty="0"/>
              <a:t>100</a:t>
            </a:r>
            <a:r>
              <a:rPr lang="ko-KR" altLang="en-US" sz="2000" b="1" dirty="0"/>
              <a:t>까지의 합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477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647D4-5C77-E32A-EE2F-5B8EBEFEA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E39B842-4399-2628-4E02-1ACBBA198F76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ED311B-41D8-D0B5-1E5E-8E98447ED102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5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B2C2F1-C8F3-3197-9BC0-0F2C6BCB0817}"/>
              </a:ext>
            </a:extLst>
          </p:cNvPr>
          <p:cNvSpPr txBox="1"/>
          <p:nvPr/>
        </p:nvSpPr>
        <p:spPr>
          <a:xfrm>
            <a:off x="1724063" y="536865"/>
            <a:ext cx="26654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continue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015E279-71B6-1C05-C073-A3620E99A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063" y="3847029"/>
            <a:ext cx="4061275" cy="2251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373E4D-2930-9B3E-AC17-F49A8A875EFD}"/>
              </a:ext>
            </a:extLst>
          </p:cNvPr>
          <p:cNvSpPr txBox="1"/>
          <p:nvPr/>
        </p:nvSpPr>
        <p:spPr>
          <a:xfrm>
            <a:off x="1636295" y="1203719"/>
            <a:ext cx="8029575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b="1" dirty="0"/>
              <a:t>루프 내에서 사용하여 해당 루프의 나머지 부분을 건너뛰고</a:t>
            </a:r>
            <a:r>
              <a:rPr lang="en-US" altLang="ko-KR" sz="2400" b="1" dirty="0"/>
              <a:t>,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b="1" dirty="0"/>
              <a:t>바로 다음 조건식의 판단으로 넘어가게 함</a:t>
            </a:r>
            <a:endParaRPr lang="en-US" altLang="ko-KR" sz="2400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EAB91D-D0E7-50DD-564D-F484E7DBF7BA}"/>
              </a:ext>
            </a:extLst>
          </p:cNvPr>
          <p:cNvSpPr txBox="1"/>
          <p:nvPr/>
        </p:nvSpPr>
        <p:spPr>
          <a:xfrm>
            <a:off x="1636295" y="3295436"/>
            <a:ext cx="7300912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ko-KR" altLang="en-US" sz="2000" b="1" dirty="0"/>
              <a:t>예</a:t>
            </a:r>
            <a:r>
              <a:rPr lang="en-US" altLang="ko-KR" sz="2000" b="1" dirty="0"/>
              <a:t>) 1</a:t>
            </a:r>
            <a:r>
              <a:rPr lang="ko-KR" altLang="en-US" sz="2000" b="1" dirty="0"/>
              <a:t>부터 </a:t>
            </a:r>
            <a:r>
              <a:rPr lang="en-US" altLang="ko-KR" sz="2000" b="1" dirty="0"/>
              <a:t>100</a:t>
            </a:r>
            <a:r>
              <a:rPr lang="ko-KR" altLang="en-US" sz="2000" b="1" dirty="0"/>
              <a:t>까지의 정수 중에서 </a:t>
            </a:r>
            <a:r>
              <a:rPr lang="en-US" altLang="ko-KR" sz="2000" b="1" dirty="0"/>
              <a:t>5</a:t>
            </a:r>
            <a:r>
              <a:rPr lang="ko-KR" altLang="en-US" sz="2000" b="1" dirty="0"/>
              <a:t>의 배수와 </a:t>
            </a:r>
            <a:r>
              <a:rPr lang="en-US" altLang="ko-KR" sz="2000" b="1" dirty="0"/>
              <a:t>7</a:t>
            </a:r>
            <a:r>
              <a:rPr lang="ko-KR" altLang="en-US" sz="2000" b="1" dirty="0"/>
              <a:t>의 배수를 출력</a:t>
            </a:r>
            <a:endParaRPr lang="en-US" altLang="ko-KR" sz="2000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A2314F-AE61-F3A6-989A-5E2612DCB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0636" y="1236814"/>
            <a:ext cx="342948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04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E31F7-B5FC-4792-AA64-1745B279B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91661F6F-0936-BDAE-546D-267F2D2227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E6FB43-AA69-A2B8-13F7-B742C4D8F9CA}"/>
              </a:ext>
            </a:extLst>
          </p:cNvPr>
          <p:cNvSpPr txBox="1"/>
          <p:nvPr/>
        </p:nvSpPr>
        <p:spPr>
          <a:xfrm>
            <a:off x="479503" y="412596"/>
            <a:ext cx="197682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solidFill>
                  <a:schemeClr val="bg1"/>
                </a:solidFill>
              </a:rPr>
              <a:t>Q&amp;A</a:t>
            </a:r>
            <a:endParaRPr lang="ko-KR" altLang="en-US" sz="7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58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4FEA01-4083-F9DF-9CC6-2D89665F9A22}"/>
              </a:ext>
            </a:extLst>
          </p:cNvPr>
          <p:cNvSpPr txBox="1"/>
          <p:nvPr/>
        </p:nvSpPr>
        <p:spPr>
          <a:xfrm>
            <a:off x="2605301" y="2613392"/>
            <a:ext cx="698139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0" b="1" spc="600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5064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D4F96-8216-7EFA-9B43-2C388DFBE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648DC3DC-6103-F904-639A-5F2EE350BD4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E273DA-8C52-9367-7239-BDCF89C1B732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백준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6135E1-49F2-4E87-1D78-6481F64AE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3" y="1582147"/>
            <a:ext cx="11309060" cy="4008467"/>
          </a:xfrm>
          <a:prstGeom prst="rect">
            <a:avLst/>
          </a:prstGeom>
        </p:spPr>
      </p:pic>
      <p:sp>
        <p:nvSpPr>
          <p:cNvPr id="6" name="Text Box 49">
            <a:extLst>
              <a:ext uri="{FF2B5EF4-FFF2-40B4-BE49-F238E27FC236}">
                <a16:creationId xmlns:a16="http://schemas.microsoft.com/office/drawing/2014/main" id="{0E8F9C71-7310-EF86-FB4D-E443DB2DC2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117" y="5793420"/>
            <a:ext cx="8825832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ko-KR" sz="5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https://www.acmicpc.net/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FB353F2-7C49-E21E-6944-EA3421B944BA}"/>
              </a:ext>
            </a:extLst>
          </p:cNvPr>
          <p:cNvSpPr/>
          <p:nvPr/>
        </p:nvSpPr>
        <p:spPr>
          <a:xfrm>
            <a:off x="10959250" y="1856793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58AA50-19E6-8C16-6CEC-AB94FF1CA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49" y="1379341"/>
            <a:ext cx="6778923" cy="33493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A7F9E90-793F-7B4C-6938-AFE2D21DC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1448" y="1007466"/>
            <a:ext cx="7066504" cy="4843068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6E7D0264-0A29-E35E-95FF-5E21230D488B}"/>
              </a:ext>
            </a:extLst>
          </p:cNvPr>
          <p:cNvSpPr/>
          <p:nvPr/>
        </p:nvSpPr>
        <p:spPr>
          <a:xfrm>
            <a:off x="2140181" y="2273639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4D6D95D-6970-3A27-2039-59C61C6A1240}"/>
              </a:ext>
            </a:extLst>
          </p:cNvPr>
          <p:cNvSpPr/>
          <p:nvPr/>
        </p:nvSpPr>
        <p:spPr>
          <a:xfrm>
            <a:off x="403437" y="3291373"/>
            <a:ext cx="402133" cy="35617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7B30D40-06C9-56EA-CC19-ACF65C9EDDFA}"/>
              </a:ext>
            </a:extLst>
          </p:cNvPr>
          <p:cNvSpPr/>
          <p:nvPr/>
        </p:nvSpPr>
        <p:spPr>
          <a:xfrm>
            <a:off x="6411837" y="1904404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99FE91E-617F-B685-DE2A-0A5BFBD15C1A}"/>
              </a:ext>
            </a:extLst>
          </p:cNvPr>
          <p:cNvSpPr/>
          <p:nvPr/>
        </p:nvSpPr>
        <p:spPr>
          <a:xfrm>
            <a:off x="4588205" y="3094460"/>
            <a:ext cx="538619" cy="37500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317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11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3DCCB-5BB7-4695-4AF9-B1C733524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D90E7B00-2E15-9C2E-F82B-7A9DD0621D5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1FC447-9787-0932-6179-61EE725536A0}"/>
              </a:ext>
            </a:extLst>
          </p:cNvPr>
          <p:cNvSpPr txBox="1"/>
          <p:nvPr/>
        </p:nvSpPr>
        <p:spPr>
          <a:xfrm>
            <a:off x="479503" y="412596"/>
            <a:ext cx="377539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주의사항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FEE49A-5927-6B40-8A76-E1C3724B8A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94"/>
          <a:stretch/>
        </p:blipFill>
        <p:spPr>
          <a:xfrm>
            <a:off x="2738555" y="1817816"/>
            <a:ext cx="7064352" cy="4627588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42FC3712-9A76-9A53-E7E8-85BB828C6287}"/>
              </a:ext>
            </a:extLst>
          </p:cNvPr>
          <p:cNvSpPr/>
          <p:nvPr/>
        </p:nvSpPr>
        <p:spPr>
          <a:xfrm>
            <a:off x="2835158" y="2570009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F2A3111-AE72-DAD4-5BC0-BCE787416829}"/>
              </a:ext>
            </a:extLst>
          </p:cNvPr>
          <p:cNvSpPr/>
          <p:nvPr/>
        </p:nvSpPr>
        <p:spPr>
          <a:xfrm>
            <a:off x="4169435" y="4772033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85B34D-FB0B-1E0E-6BD3-A05B007C83B1}"/>
              </a:ext>
            </a:extLst>
          </p:cNvPr>
          <p:cNvSpPr/>
          <p:nvPr/>
        </p:nvSpPr>
        <p:spPr>
          <a:xfrm>
            <a:off x="3833358" y="5507158"/>
            <a:ext cx="3305908" cy="251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22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7ADFA4BD-E57A-2B06-8A5F-55D8B28235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A0DD26-7F5B-D635-D317-0F28102C6EFF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B9F250-F66D-AB0D-E27D-6338806D5D2B}"/>
              </a:ext>
            </a:extLst>
          </p:cNvPr>
          <p:cNvSpPr txBox="1"/>
          <p:nvPr/>
        </p:nvSpPr>
        <p:spPr>
          <a:xfrm>
            <a:off x="5616541" y="1098393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1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F1AF2-BD8F-FF7A-350F-9429F4EB3DCC}"/>
              </a:ext>
            </a:extLst>
          </p:cNvPr>
          <p:cNvSpPr txBox="1"/>
          <p:nvPr/>
        </p:nvSpPr>
        <p:spPr>
          <a:xfrm>
            <a:off x="5080336" y="1560058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err="1">
                <a:solidFill>
                  <a:schemeClr val="bg1"/>
                </a:solidFill>
                <a:latin typeface="+mj-ea"/>
                <a:ea typeface="+mj-ea"/>
              </a:rPr>
              <a:t>반복문</a:t>
            </a:r>
            <a:endParaRPr lang="ko-KR" altLang="en-US" sz="4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433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9DF27-2686-9AD9-AC55-21DC7258E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40EAE77-26E7-F955-B42B-31D50B1F3442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5DD6BB-CFDC-C5E1-8102-08FE410A34C8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1E8D1-8E9E-E661-DDBB-71C3571E067A}"/>
              </a:ext>
            </a:extLst>
          </p:cNvPr>
          <p:cNvSpPr txBox="1"/>
          <p:nvPr/>
        </p:nvSpPr>
        <p:spPr>
          <a:xfrm>
            <a:off x="1724063" y="536865"/>
            <a:ext cx="18245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반복문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 Box 11">
            <a:extLst>
              <a:ext uri="{FF2B5EF4-FFF2-40B4-BE49-F238E27FC236}">
                <a16:creationId xmlns:a16="http://schemas.microsoft.com/office/drawing/2014/main" id="{C4712C3F-80D2-34C0-9D54-D9E814DFC0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7596" y="5957103"/>
            <a:ext cx="681680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문장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(</a:t>
            </a: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들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)</a:t>
            </a: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을 반복해서 수행할 때 사용</a:t>
            </a:r>
            <a:endParaRPr lang="en-US" altLang="ko-KR" sz="3200" dirty="0"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349127B8-D682-6AE1-7E8F-D3C0973CD8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66048" y="1461665"/>
            <a:ext cx="1058236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5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for</a:t>
            </a:r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AAE20539-18F0-8F15-F631-46ABA793B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907" y="4965448"/>
            <a:ext cx="3058312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5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do-while</a:t>
            </a: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C0FD5A39-0FFE-4DC8-EDE3-066B22A52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1882" y="4534561"/>
            <a:ext cx="2082145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5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while</a:t>
            </a:r>
          </a:p>
        </p:txBody>
      </p:sp>
      <p:pic>
        <p:nvPicPr>
          <p:cNvPr id="11" name="Picture 24">
            <a:extLst>
              <a:ext uri="{FF2B5EF4-FFF2-40B4-BE49-F238E27FC236}">
                <a16:creationId xmlns:a16="http://schemas.microsoft.com/office/drawing/2014/main" id="{DEE7FDF4-E5FD-E708-877C-0E222ED3E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731" y="1361352"/>
            <a:ext cx="3576477" cy="1575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37">
            <a:extLst>
              <a:ext uri="{FF2B5EF4-FFF2-40B4-BE49-F238E27FC236}">
                <a16:creationId xmlns:a16="http://schemas.microsoft.com/office/drawing/2014/main" id="{7472FDE9-6814-C367-34CF-F5DC24EC0038}"/>
              </a:ext>
            </a:extLst>
          </p:cNvPr>
          <p:cNvGrpSpPr>
            <a:grpSpLocks/>
          </p:cNvGrpSpPr>
          <p:nvPr/>
        </p:nvGrpSpPr>
        <p:grpSpPr bwMode="auto">
          <a:xfrm>
            <a:off x="5475365" y="1313801"/>
            <a:ext cx="4780672" cy="1380786"/>
            <a:chOff x="2472" y="2523"/>
            <a:chExt cx="2608" cy="635"/>
          </a:xfrm>
        </p:grpSpPr>
        <p:grpSp>
          <p:nvGrpSpPr>
            <p:cNvPr id="13" name="Group 33">
              <a:extLst>
                <a:ext uri="{FF2B5EF4-FFF2-40B4-BE49-F238E27FC236}">
                  <a16:creationId xmlns:a16="http://schemas.microsoft.com/office/drawing/2014/main" id="{7D864AC3-5ADF-C329-4CB8-2BDED190DB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1" y="2523"/>
              <a:ext cx="2019" cy="635"/>
              <a:chOff x="2993" y="2478"/>
              <a:chExt cx="2019" cy="635"/>
            </a:xfrm>
          </p:grpSpPr>
          <p:pic>
            <p:nvPicPr>
              <p:cNvPr id="15" name="Picture 26">
                <a:extLst>
                  <a:ext uri="{FF2B5EF4-FFF2-40B4-BE49-F238E27FC236}">
                    <a16:creationId xmlns:a16="http://schemas.microsoft.com/office/drawing/2014/main" id="{7DF16261-738E-4C7E-D674-CF08DC6C80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07" y="2546"/>
                <a:ext cx="1770" cy="4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Rectangle 28">
                <a:extLst>
                  <a:ext uri="{FF2B5EF4-FFF2-40B4-BE49-F238E27FC236}">
                    <a16:creationId xmlns:a16="http://schemas.microsoft.com/office/drawing/2014/main" id="{4802FCA0-B3B3-D002-244B-8FAC2BE9A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3" y="2478"/>
                <a:ext cx="2019" cy="635"/>
              </a:xfrm>
              <a:prstGeom prst="rect">
                <a:avLst/>
              </a:prstGeom>
              <a:noFill/>
              <a:ln w="25400" algn="ctr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14" name="Line 34">
              <a:extLst>
                <a:ext uri="{FF2B5EF4-FFF2-40B4-BE49-F238E27FC236}">
                  <a16:creationId xmlns:a16="http://schemas.microsoft.com/office/drawing/2014/main" id="{BEA81273-2F24-A4C9-3274-90468375F7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2" y="2840"/>
              <a:ext cx="77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</p:grpSp>
      <p:grpSp>
        <p:nvGrpSpPr>
          <p:cNvPr id="17" name="Group 38">
            <a:extLst>
              <a:ext uri="{FF2B5EF4-FFF2-40B4-BE49-F238E27FC236}">
                <a16:creationId xmlns:a16="http://schemas.microsoft.com/office/drawing/2014/main" id="{4ADBB849-60BF-690B-3655-503A4EBDE0A5}"/>
              </a:ext>
            </a:extLst>
          </p:cNvPr>
          <p:cNvGrpSpPr>
            <a:grpSpLocks/>
          </p:cNvGrpSpPr>
          <p:nvPr/>
        </p:nvGrpSpPr>
        <p:grpSpPr bwMode="auto">
          <a:xfrm>
            <a:off x="5292208" y="2364765"/>
            <a:ext cx="5018437" cy="2189872"/>
            <a:chOff x="2472" y="2908"/>
            <a:chExt cx="2608" cy="1293"/>
          </a:xfrm>
        </p:grpSpPr>
        <p:grpSp>
          <p:nvGrpSpPr>
            <p:cNvPr id="18" name="Group 32">
              <a:extLst>
                <a:ext uri="{FF2B5EF4-FFF2-40B4-BE49-F238E27FC236}">
                  <a16:creationId xmlns:a16="http://schemas.microsoft.com/office/drawing/2014/main" id="{6DAD0248-DCDE-B0CB-42E2-227F7C4BC1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1" y="3317"/>
              <a:ext cx="2019" cy="884"/>
              <a:chOff x="2993" y="3249"/>
              <a:chExt cx="2019" cy="884"/>
            </a:xfrm>
          </p:grpSpPr>
          <p:pic>
            <p:nvPicPr>
              <p:cNvPr id="20" name="Picture 27">
                <a:extLst>
                  <a:ext uri="{FF2B5EF4-FFF2-40B4-BE49-F238E27FC236}">
                    <a16:creationId xmlns:a16="http://schemas.microsoft.com/office/drawing/2014/main" id="{A10F823A-622B-32B3-7413-62B3352FD8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07" y="3271"/>
                <a:ext cx="1758" cy="8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" name="Rectangle 29">
                <a:extLst>
                  <a:ext uri="{FF2B5EF4-FFF2-40B4-BE49-F238E27FC236}">
                    <a16:creationId xmlns:a16="http://schemas.microsoft.com/office/drawing/2014/main" id="{C56E9DE3-A35D-1883-B7B8-654840594F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3" y="3249"/>
                <a:ext cx="2019" cy="884"/>
              </a:xfrm>
              <a:prstGeom prst="rect">
                <a:avLst/>
              </a:prstGeom>
              <a:noFill/>
              <a:ln w="25400" algn="ctr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19" name="Line 35">
              <a:extLst>
                <a:ext uri="{FF2B5EF4-FFF2-40B4-BE49-F238E27FC236}">
                  <a16:creationId xmlns:a16="http://schemas.microsoft.com/office/drawing/2014/main" id="{548FBC5E-3CE5-CC05-2D40-B6BB65861D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2" y="2908"/>
              <a:ext cx="703" cy="63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grpSp>
        <p:nvGrpSpPr>
          <p:cNvPr id="22" name="Group 39">
            <a:extLst>
              <a:ext uri="{FF2B5EF4-FFF2-40B4-BE49-F238E27FC236}">
                <a16:creationId xmlns:a16="http://schemas.microsoft.com/office/drawing/2014/main" id="{484AE6A6-E33D-91D9-2417-9791E4880D8B}"/>
              </a:ext>
            </a:extLst>
          </p:cNvPr>
          <p:cNvGrpSpPr>
            <a:grpSpLocks/>
          </p:cNvGrpSpPr>
          <p:nvPr/>
        </p:nvGrpSpPr>
        <p:grpSpPr bwMode="auto">
          <a:xfrm>
            <a:off x="1636295" y="2663225"/>
            <a:ext cx="4104607" cy="2224677"/>
            <a:chOff x="589" y="2931"/>
            <a:chExt cx="2019" cy="1270"/>
          </a:xfrm>
        </p:grpSpPr>
        <p:grpSp>
          <p:nvGrpSpPr>
            <p:cNvPr id="23" name="Group 31">
              <a:extLst>
                <a:ext uri="{FF2B5EF4-FFF2-40B4-BE49-F238E27FC236}">
                  <a16:creationId xmlns:a16="http://schemas.microsoft.com/office/drawing/2014/main" id="{9070FA47-7988-ECEF-2BEE-7D8FED2E60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9" y="3317"/>
              <a:ext cx="2019" cy="884"/>
              <a:chOff x="521" y="3249"/>
              <a:chExt cx="2019" cy="884"/>
            </a:xfrm>
          </p:grpSpPr>
          <p:pic>
            <p:nvPicPr>
              <p:cNvPr id="25" name="Picture 25">
                <a:extLst>
                  <a:ext uri="{FF2B5EF4-FFF2-40B4-BE49-F238E27FC236}">
                    <a16:creationId xmlns:a16="http://schemas.microsoft.com/office/drawing/2014/main" id="{883A3855-46DE-6AC5-32C3-A0D6A2A666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5" y="3271"/>
                <a:ext cx="1776" cy="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" name="Rectangle 30">
                <a:extLst>
                  <a:ext uri="{FF2B5EF4-FFF2-40B4-BE49-F238E27FC236}">
                    <a16:creationId xmlns:a16="http://schemas.microsoft.com/office/drawing/2014/main" id="{713BD56F-0C05-AB31-929D-04E52B20EB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" y="3249"/>
                <a:ext cx="2019" cy="884"/>
              </a:xfrm>
              <a:prstGeom prst="rect">
                <a:avLst/>
              </a:prstGeom>
              <a:noFill/>
              <a:ln w="25400" algn="ctr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24" name="Line 36">
              <a:extLst>
                <a:ext uri="{FF2B5EF4-FFF2-40B4-BE49-F238E27FC236}">
                  <a16:creationId xmlns:a16="http://schemas.microsoft.com/office/drawing/2014/main" id="{AF53DA83-578F-2FC1-4660-F8C0C565F7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6" y="2931"/>
              <a:ext cx="0" cy="5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496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8C89B-C137-8C12-3314-A50B74CBA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63D3E1D0-21B5-A20E-2850-37B09D6642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FCEDE1-37B1-C7FB-1DEC-42C4D63EA2A2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F7FD3F-FDE2-E9B8-476C-89147F7F51DD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2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C9964A-DFC0-43A3-16D1-97842BD5D139}"/>
              </a:ext>
            </a:extLst>
          </p:cNvPr>
          <p:cNvSpPr txBox="1"/>
          <p:nvPr/>
        </p:nvSpPr>
        <p:spPr>
          <a:xfrm>
            <a:off x="5327840" y="1560058"/>
            <a:ext cx="15363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for</a:t>
            </a:r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363856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D0D56-7682-F4DD-108D-B1D96C5BA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16A68EE-3D4B-CCF5-067F-443BE917DEFA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9C22D6-3FA0-7060-1A22-BC40C8D5B625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3FA973-C028-8D2E-4F78-D7AB0997A7A0}"/>
              </a:ext>
            </a:extLst>
          </p:cNvPr>
          <p:cNvSpPr txBox="1"/>
          <p:nvPr/>
        </p:nvSpPr>
        <p:spPr>
          <a:xfrm>
            <a:off x="1724063" y="536865"/>
            <a:ext cx="13362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</a:t>
            </a:r>
          </a:p>
        </p:txBody>
      </p:sp>
      <p:sp>
        <p:nvSpPr>
          <p:cNvPr id="5" name="Text Box 20">
            <a:extLst>
              <a:ext uri="{FF2B5EF4-FFF2-40B4-BE49-F238E27FC236}">
                <a16:creationId xmlns:a16="http://schemas.microsoft.com/office/drawing/2014/main" id="{84A584FB-8CFE-5CCA-749D-DF2B24D34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8525" y="1281113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latin typeface="견명조" pitchFamily="18" charset="-127"/>
              </a:rPr>
              <a:t>  - </a:t>
            </a:r>
            <a:r>
              <a:rPr lang="ko-KR" altLang="en-US" sz="1800" dirty="0">
                <a:latin typeface="견명조" pitchFamily="18" charset="-127"/>
              </a:rPr>
              <a:t>초기화</a:t>
            </a:r>
            <a:r>
              <a:rPr lang="en-US" altLang="ko-KR" sz="1800" dirty="0">
                <a:latin typeface="견명조" pitchFamily="18" charset="-127"/>
              </a:rPr>
              <a:t>, </a:t>
            </a:r>
            <a:r>
              <a:rPr lang="ko-KR" altLang="en-US" sz="1800" dirty="0">
                <a:latin typeface="견명조" pitchFamily="18" charset="-127"/>
              </a:rPr>
              <a:t>조건식</a:t>
            </a:r>
            <a:r>
              <a:rPr lang="en-US" altLang="ko-KR" sz="1800" dirty="0">
                <a:latin typeface="견명조" pitchFamily="18" charset="-127"/>
              </a:rPr>
              <a:t>, </a:t>
            </a:r>
            <a:r>
              <a:rPr lang="ko-KR" altLang="en-US" sz="1800" dirty="0" err="1">
                <a:latin typeface="견명조" pitchFamily="18" charset="-127"/>
              </a:rPr>
              <a:t>증감식</a:t>
            </a:r>
            <a:r>
              <a:rPr lang="ko-KR" altLang="en-US" sz="1800" dirty="0">
                <a:latin typeface="견명조" pitchFamily="18" charset="-127"/>
              </a:rPr>
              <a:t> 그리고 수행할 </a:t>
            </a:r>
            <a:r>
              <a:rPr lang="ko-KR" altLang="en-US" sz="1800" dirty="0" err="1">
                <a:latin typeface="견명조" pitchFamily="18" charset="-127"/>
              </a:rPr>
              <a:t>블럭</a:t>
            </a:r>
            <a:r>
              <a:rPr lang="en-US" altLang="ko-KR" sz="1800" dirty="0">
                <a:latin typeface="견명조" pitchFamily="18" charset="-127"/>
              </a:rPr>
              <a:t>{} </a:t>
            </a:r>
            <a:r>
              <a:rPr lang="ko-KR" altLang="en-US" sz="1800" dirty="0">
                <a:latin typeface="견명조" pitchFamily="18" charset="-127"/>
              </a:rPr>
              <a:t>또는 문장으로 구성</a:t>
            </a:r>
          </a:p>
        </p:txBody>
      </p:sp>
      <p:pic>
        <p:nvPicPr>
          <p:cNvPr id="7" name="Picture 32">
            <a:extLst>
              <a:ext uri="{FF2B5EF4-FFF2-40B4-BE49-F238E27FC236}">
                <a16:creationId xmlns:a16="http://schemas.microsoft.com/office/drawing/2014/main" id="{88187645-B678-DF5D-2085-16D5DD55B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25" y="1719263"/>
            <a:ext cx="7056437" cy="140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3">
            <a:extLst>
              <a:ext uri="{FF2B5EF4-FFF2-40B4-BE49-F238E27FC236}">
                <a16:creationId xmlns:a16="http://schemas.microsoft.com/office/drawing/2014/main" id="{22A2097B-164D-A330-F37E-990D25A51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250" y="3232150"/>
            <a:ext cx="7092950" cy="99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8">
            <a:extLst>
              <a:ext uri="{FF2B5EF4-FFF2-40B4-BE49-F238E27FC236}">
                <a16:creationId xmlns:a16="http://schemas.microsoft.com/office/drawing/2014/main" id="{E1CF1CB0-F2CD-A0AC-F511-187CFB70F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225" y="4881563"/>
            <a:ext cx="337185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Group 92">
            <a:extLst>
              <a:ext uri="{FF2B5EF4-FFF2-40B4-BE49-F238E27FC236}">
                <a16:creationId xmlns:a16="http://schemas.microsoft.com/office/drawing/2014/main" id="{6E4996AB-DC07-970A-59DE-D905135D9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430508"/>
              </p:ext>
            </p:extLst>
          </p:nvPr>
        </p:nvGraphicFramePr>
        <p:xfrm>
          <a:off x="7488950" y="4305300"/>
          <a:ext cx="1655762" cy="2133600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1769791215"/>
                    </a:ext>
                  </a:extLst>
                </a:gridCol>
                <a:gridCol w="827087">
                  <a:extLst>
                    <a:ext uri="{9D8B030D-6E8A-4147-A177-3AD203B41FA5}">
                      <a16:colId xmlns:a16="http://schemas.microsoft.com/office/drawing/2014/main" val="2522745281"/>
                    </a:ext>
                  </a:extLst>
                </a:gridCol>
              </a:tblGrid>
              <a:tr h="19050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sum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232374"/>
                  </a:ext>
                </a:extLst>
              </a:tr>
              <a:tr h="188913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0575333"/>
                  </a:ext>
                </a:extLst>
              </a:tr>
              <a:tr h="188913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204728"/>
                  </a:ext>
                </a:extLst>
              </a:tr>
              <a:tr h="192088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2994775"/>
                  </a:ext>
                </a:extLst>
              </a:tr>
              <a:tr h="188913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850750"/>
                  </a:ext>
                </a:extLst>
              </a:tr>
              <a:tr h="188913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...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0339373"/>
                  </a:ext>
                </a:extLst>
              </a:tr>
              <a:tr h="19050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725882"/>
                  </a:ext>
                </a:extLst>
              </a:tr>
            </a:tbl>
          </a:graphicData>
        </a:graphic>
      </p:graphicFrame>
      <p:sp>
        <p:nvSpPr>
          <p:cNvPr id="11" name="Text Box 20">
            <a:extLst>
              <a:ext uri="{FF2B5EF4-FFF2-40B4-BE49-F238E27FC236}">
                <a16:creationId xmlns:a16="http://schemas.microsoft.com/office/drawing/2014/main" id="{87C8F3F9-0E14-3097-EDDF-0B13B262C3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350" y="4340225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2913" indent="-442913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latin typeface="견명조" pitchFamily="18" charset="-127"/>
              </a:rPr>
              <a:t>  </a:t>
            </a:r>
            <a:r>
              <a:rPr lang="ko-KR" altLang="en-US" sz="1800" dirty="0">
                <a:latin typeface="견명조" pitchFamily="18" charset="-127"/>
              </a:rPr>
              <a:t>예</a:t>
            </a:r>
            <a:r>
              <a:rPr lang="en-US" altLang="ko-KR" sz="1800" dirty="0">
                <a:latin typeface="견명조" pitchFamily="18" charset="-127"/>
              </a:rPr>
              <a:t>) 1</a:t>
            </a:r>
            <a:r>
              <a:rPr lang="ko-KR" altLang="en-US" sz="1800" dirty="0">
                <a:latin typeface="견명조" pitchFamily="18" charset="-127"/>
              </a:rPr>
              <a:t>부터 </a:t>
            </a:r>
            <a:r>
              <a:rPr lang="en-US" altLang="ko-KR" sz="1800" dirty="0">
                <a:latin typeface="견명조" pitchFamily="18" charset="-127"/>
              </a:rPr>
              <a:t>10</a:t>
            </a:r>
            <a:r>
              <a:rPr lang="ko-KR" altLang="en-US" sz="1800" dirty="0">
                <a:latin typeface="견명조" pitchFamily="18" charset="-127"/>
              </a:rPr>
              <a:t>까지의 정수를 더하기</a:t>
            </a:r>
            <a:endParaRPr lang="en-US" altLang="ko-KR" sz="1800" dirty="0">
              <a:latin typeface="견명조" pitchFamily="18" charset="-127"/>
            </a:endParaRPr>
          </a:p>
        </p:txBody>
      </p:sp>
      <p:sp>
        <p:nvSpPr>
          <p:cNvPr id="23" name="Text Box 20">
            <a:extLst>
              <a:ext uri="{FF2B5EF4-FFF2-40B4-BE49-F238E27FC236}">
                <a16:creationId xmlns:a16="http://schemas.microsoft.com/office/drawing/2014/main" id="{88CBAF58-FB60-EF3B-8FA4-7F3C576478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6527" y="4557197"/>
            <a:ext cx="5581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2913" indent="-442913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solidFill>
                  <a:srgbClr val="FF0000"/>
                </a:solidFill>
                <a:latin typeface="견명조" pitchFamily="18" charset="-127"/>
              </a:rPr>
              <a:t>1</a:t>
            </a:r>
          </a:p>
        </p:txBody>
      </p:sp>
      <p:sp>
        <p:nvSpPr>
          <p:cNvPr id="24" name="Text Box 20">
            <a:extLst>
              <a:ext uri="{FF2B5EF4-FFF2-40B4-BE49-F238E27FC236}">
                <a16:creationId xmlns:a16="http://schemas.microsoft.com/office/drawing/2014/main" id="{8B48E4EE-7AFD-D8DB-A73E-16227E3A63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6527" y="4905653"/>
            <a:ext cx="5581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2913" indent="-442913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solidFill>
                  <a:srgbClr val="FF0000"/>
                </a:solidFill>
                <a:latin typeface="견명조" pitchFamily="18" charset="-127"/>
              </a:rPr>
              <a:t>3</a:t>
            </a:r>
          </a:p>
        </p:txBody>
      </p:sp>
      <p:sp>
        <p:nvSpPr>
          <p:cNvPr id="25" name="Text Box 20">
            <a:extLst>
              <a:ext uri="{FF2B5EF4-FFF2-40B4-BE49-F238E27FC236}">
                <a16:creationId xmlns:a16="http://schemas.microsoft.com/office/drawing/2014/main" id="{DBEDC231-5D85-A564-A640-DC0BE25C80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6526" y="5187434"/>
            <a:ext cx="5581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2913" indent="-442913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solidFill>
                  <a:srgbClr val="FF0000"/>
                </a:solidFill>
                <a:latin typeface="견명조" pitchFamily="18" charset="-127"/>
              </a:rPr>
              <a:t>6</a:t>
            </a:r>
          </a:p>
        </p:txBody>
      </p:sp>
      <p:sp>
        <p:nvSpPr>
          <p:cNvPr id="26" name="Text Box 20">
            <a:extLst>
              <a:ext uri="{FF2B5EF4-FFF2-40B4-BE49-F238E27FC236}">
                <a16:creationId xmlns:a16="http://schemas.microsoft.com/office/drawing/2014/main" id="{71E065AC-8F77-45E3-155A-FF7417B626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2876" y="5502658"/>
            <a:ext cx="5581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2913" indent="-442913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solidFill>
                  <a:srgbClr val="FF0000"/>
                </a:solidFill>
                <a:latin typeface="견명조" pitchFamily="18" charset="-127"/>
              </a:rPr>
              <a:t>10</a:t>
            </a:r>
          </a:p>
        </p:txBody>
      </p:sp>
      <p:sp>
        <p:nvSpPr>
          <p:cNvPr id="27" name="Text Box 20">
            <a:extLst>
              <a:ext uri="{FF2B5EF4-FFF2-40B4-BE49-F238E27FC236}">
                <a16:creationId xmlns:a16="http://schemas.microsoft.com/office/drawing/2014/main" id="{464AFBD9-3F83-9FF0-A8C2-79AEC7F64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2875" y="6078787"/>
            <a:ext cx="5581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2913" indent="-442913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solidFill>
                  <a:srgbClr val="FF0000"/>
                </a:solidFill>
                <a:latin typeface="견명조" pitchFamily="18" charset="-127"/>
              </a:rPr>
              <a:t>55</a:t>
            </a:r>
          </a:p>
        </p:txBody>
      </p:sp>
    </p:spTree>
    <p:extLst>
      <p:ext uri="{BB962C8B-B14F-4D97-AF65-F5344CB8AC3E}">
        <p14:creationId xmlns:p14="http://schemas.microsoft.com/office/powerpoint/2010/main" val="329552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1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C0B62-241B-CD5C-B27A-199FE20FC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0AB8DB17-15D9-D45B-D05C-7D7C1D99CB2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95FB65-19D4-9FDD-5F5F-CD33893C4C31}"/>
              </a:ext>
            </a:extLst>
          </p:cNvPr>
          <p:cNvSpPr txBox="1"/>
          <p:nvPr/>
        </p:nvSpPr>
        <p:spPr>
          <a:xfrm>
            <a:off x="479503" y="412596"/>
            <a:ext cx="91743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실습문제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 dirty="0">
                <a:solidFill>
                  <a:schemeClr val="bg1"/>
                </a:solidFill>
              </a:rPr>
              <a:t>2739</a:t>
            </a:r>
            <a:r>
              <a:rPr lang="ko-KR" altLang="en-US" sz="7000" b="1" dirty="0">
                <a:solidFill>
                  <a:schemeClr val="bg1"/>
                </a:solidFill>
              </a:rPr>
              <a:t>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B6D432-8474-8EA0-D668-971F84D8C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894" y="1994743"/>
            <a:ext cx="9402403" cy="20769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95727D5-4E2E-7F47-2E88-39D2B4DFF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254" y="1994743"/>
            <a:ext cx="1523640" cy="73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8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8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5264E"/>
      </a:accent1>
      <a:accent2>
        <a:srgbClr val="3F668F"/>
      </a:accent2>
      <a:accent3>
        <a:srgbClr val="4A7ECA"/>
      </a:accent3>
      <a:accent4>
        <a:srgbClr val="B28659"/>
      </a:accent4>
      <a:accent5>
        <a:srgbClr val="FDC467"/>
      </a:accent5>
      <a:accent6>
        <a:srgbClr val="E5D8C9"/>
      </a:accent6>
      <a:hlink>
        <a:srgbClr val="262626"/>
      </a:hlink>
      <a:folHlink>
        <a:srgbClr val="262626"/>
      </a:folHlink>
    </a:clrScheme>
    <a:fontScheme name="Pretendard_BLACK_M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1277</TotalTime>
  <Words>323</Words>
  <Application>Microsoft Office PowerPoint</Application>
  <PresentationFormat>와이드스크린</PresentationFormat>
  <Paragraphs>94</Paragraphs>
  <Slides>25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Pretendard</vt:lpstr>
      <vt:lpstr>Pretendard Black</vt:lpstr>
      <vt:lpstr>견명조</vt:lpstr>
      <vt:lpstr>맑은 고딕</vt:lpstr>
      <vt:lpstr>Arial</vt:lpstr>
      <vt:lpstr>Calibri</vt:lpstr>
      <vt:lpstr>Courier New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이어진</cp:lastModifiedBy>
  <cp:revision>35</cp:revision>
  <dcterms:created xsi:type="dcterms:W3CDTF">2023-04-24T02:25:46Z</dcterms:created>
  <dcterms:modified xsi:type="dcterms:W3CDTF">2024-03-05T07:44:13Z</dcterms:modified>
</cp:coreProperties>
</file>